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7" r:id="rId1"/>
  </p:sldMasterIdLst>
  <p:notesMasterIdLst>
    <p:notesMasterId r:id="rId25"/>
  </p:notes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59"/>
  </p:normalViewPr>
  <p:slideViewPr>
    <p:cSldViewPr snapToGrid="0" snapToObjects="1">
      <p:cViewPr varScale="1">
        <p:scale>
          <a:sx n="104" d="100"/>
          <a:sy n="104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83743-DC4D-D84E-BDD9-8B05261F2990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85DDB-ED80-1E40-9DAB-B2A3E55B2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9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2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  <p:sldLayoutId id="2147484369" r:id="rId12"/>
    <p:sldLayoutId id="2147484370" r:id="rId13"/>
    <p:sldLayoutId id="2147484371" r:id="rId14"/>
    <p:sldLayoutId id="2147484372" r:id="rId15"/>
    <p:sldLayoutId id="2147484373" r:id="rId16"/>
    <p:sldLayoutId id="214748437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luciusanderson/Desktop/ALL%20DAILY%20AVERAGES%20for%20powerpoint.ht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luciusanderson/Documents/FinalMatlab%20Presentation/Tables/MuonCount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ynp6.phy-astr.gsu.edu/~cosmic/index.html" TargetMode="External"/><Relationship Id="rId4" Type="http://schemas.openxmlformats.org/officeDocument/2006/relationships/hyperlink" Target="http://phynp6.phy-astr.gsu.edu/wordpress/index.php/research/cosmic-ray-science-at-gsu/" TargetMode="External"/><Relationship Id="rId5" Type="http://schemas.openxmlformats.org/officeDocument/2006/relationships/hyperlink" Target="https://en.wikipedia.org/wiki/MesoWes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quantumdiaries.org/wp-content/uploads/2010/04/muon.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Muon Response Analysis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An analysis of Muon </a:t>
            </a:r>
            <a:r>
              <a:rPr lang="en-US" sz="2000" dirty="0"/>
              <a:t>c</a:t>
            </a:r>
            <a:r>
              <a:rPr lang="en-US" sz="2000" dirty="0" smtClean="0"/>
              <a:t>ount, Weather Conditions and their correlations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andira</a:t>
            </a:r>
            <a:r>
              <a:rPr lang="en-US" dirty="0" smtClean="0"/>
              <a:t> </a:t>
            </a:r>
            <a:r>
              <a:rPr lang="en-US" dirty="0" err="1" smtClean="0"/>
              <a:t>putri</a:t>
            </a:r>
            <a:r>
              <a:rPr lang="en-US" dirty="0" smtClean="0"/>
              <a:t> and </a:t>
            </a:r>
            <a:r>
              <a:rPr lang="en-US" dirty="0" err="1" smtClean="0"/>
              <a:t>lucius</a:t>
            </a:r>
            <a:r>
              <a:rPr lang="en-US" dirty="0" smtClean="0"/>
              <a:t> </a:t>
            </a:r>
            <a:r>
              <a:rPr lang="en-US" dirty="0" err="1" smtClean="0"/>
              <a:t>anderson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Accumulation and Factors to be Analyzed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then averaged by over the number of days accumulated at the time.</a:t>
            </a:r>
          </a:p>
          <a:p>
            <a:pPr lvl="1"/>
            <a:r>
              <a:rPr lang="en-US" dirty="0" smtClean="0"/>
              <a:t>During the time </a:t>
            </a:r>
            <a:r>
              <a:rPr lang="en-US" dirty="0" err="1" smtClean="0"/>
              <a:t>Dr.Xe’s</a:t>
            </a:r>
            <a:r>
              <a:rPr lang="en-US" dirty="0" smtClean="0"/>
              <a:t> research had data from January 01,2017 to March 17,2017</a:t>
            </a:r>
          </a:p>
          <a:p>
            <a:pPr lvl="1"/>
            <a:r>
              <a:rPr lang="en-US" dirty="0" smtClean="0"/>
              <a:t>A total of 69 days</a:t>
            </a:r>
          </a:p>
          <a:p>
            <a:pPr lvl="1"/>
            <a:r>
              <a:rPr lang="en-US" dirty="0" smtClean="0"/>
              <a:t>Each factor was then averaged by day in Microsoft excel using tables and by table and then directly imported into </a:t>
            </a:r>
            <a:r>
              <a:rPr lang="en-US" dirty="0" err="1" smtClean="0"/>
              <a:t>Matlab</a:t>
            </a:r>
            <a:r>
              <a:rPr lang="en-US" dirty="0" smtClean="0"/>
              <a:t> for processing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227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Accumulation and Factors to be Analyzed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file:///</a:t>
            </a:r>
            <a:r>
              <a:rPr lang="en-US" dirty="0" smtClean="0">
                <a:hlinkClick r:id="rId2"/>
              </a:rPr>
              <a:t>Users/luciusanderson/Desktop/ALL%20DAILY%20AVERAGES%20for%20powerpoint.htm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Plotting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averaging the data and finding factors we thought were good factors, we used </a:t>
            </a:r>
            <a:r>
              <a:rPr lang="en-US" dirty="0" err="1"/>
              <a:t>M</a:t>
            </a:r>
            <a:r>
              <a:rPr lang="en-US" dirty="0" err="1" smtClean="0"/>
              <a:t>atlab</a:t>
            </a:r>
            <a:r>
              <a:rPr lang="en-US" dirty="0" smtClean="0"/>
              <a:t> to plot and show the factors</a:t>
            </a:r>
          </a:p>
          <a:p>
            <a:pPr lvl="1"/>
            <a:r>
              <a:rPr lang="en-US" dirty="0" smtClean="0"/>
              <a:t>Plots include over time plots</a:t>
            </a:r>
          </a:p>
          <a:p>
            <a:pPr lvl="1"/>
            <a:r>
              <a:rPr lang="en-US" dirty="0" smtClean="0"/>
              <a:t>Vs plots to show intuitive thinking and factor correlation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5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534702"/>
            <a:ext cx="6470907" cy="37854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Plotting: Over time plots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4533" y="18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Plotting: Over time plots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4533" y="18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8" y="1386446"/>
            <a:ext cx="6981224" cy="4085107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3092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 smtClean="0">
                <a:solidFill>
                  <a:schemeClr val="bg2"/>
                </a:solidFill>
              </a:rPr>
              <a:t>Muon Count </a:t>
            </a:r>
            <a:r>
              <a:rPr lang="en-US" sz="5400" dirty="0" smtClean="0"/>
              <a:t>vs Temperature Plot</a:t>
            </a:r>
            <a:endParaRPr lang="en-US" sz="5400" b="0" i="0" kern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59" name="Group 5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0" name="Rectangle 5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Oval 6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Oval 6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Oval 6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Oval 6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Oval 6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Muon </a:t>
            </a:r>
            <a:r>
              <a:rPr lang="en-US" sz="5400" b="0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Count vs 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Pressure  Plot</a:t>
            </a:r>
          </a:p>
        </p:txBody>
      </p:sp>
    </p:spTree>
    <p:extLst>
      <p:ext uri="{BB962C8B-B14F-4D97-AF65-F5344CB8AC3E}">
        <p14:creationId xmlns:p14="http://schemas.microsoft.com/office/powerpoint/2010/main" val="37428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75" name="Group 7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6" name="Rectangle 7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Muon Count 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vs </a:t>
            </a:r>
            <a:r>
              <a:rPr lang="en-US" sz="5400" b="0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Wind Speed  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2733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91" name="Group 9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2" name="Rectangle 9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Oval 9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Oval 9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Oval 9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Oval 9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0" name="Rectangle 9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534702"/>
            <a:ext cx="6470907" cy="37854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Muon Count 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vs Wind Humidity</a:t>
            </a:r>
          </a:p>
        </p:txBody>
      </p:sp>
    </p:spTree>
    <p:extLst>
      <p:ext uri="{BB962C8B-B14F-4D97-AF65-F5344CB8AC3E}">
        <p14:creationId xmlns:p14="http://schemas.microsoft.com/office/powerpoint/2010/main" val="29437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07" name="Group 10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Rectangle 10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Oval 10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Oval 10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Oval 1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Oval 1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Oval 1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6" name="Rectangle 1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8" y="1113063"/>
            <a:ext cx="617167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Muon Count vs Dew Point</a:t>
            </a:r>
          </a:p>
        </p:txBody>
      </p:sp>
    </p:spTree>
    <p:extLst>
      <p:ext uri="{BB962C8B-B14F-4D97-AF65-F5344CB8AC3E}">
        <p14:creationId xmlns:p14="http://schemas.microsoft.com/office/powerpoint/2010/main" val="40048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muon?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muon is a type of subatomic particle.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name is pronounced “</a:t>
            </a:r>
            <a:r>
              <a:rPr lang="en-US" dirty="0" err="1"/>
              <a:t>myoo</a:t>
            </a:r>
            <a:r>
              <a:rPr lang="en-US" dirty="0"/>
              <a:t>-on,” and comes from the Greek letter µ, which we spell “mu” and pronounce “</a:t>
            </a:r>
            <a:r>
              <a:rPr lang="en-US" dirty="0" err="1"/>
              <a:t>myoo</a:t>
            </a:r>
            <a:r>
              <a:rPr lang="en-US" dirty="0"/>
              <a:t>.”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muon is a type of particle very much like an electron. In fact, it is exactly the same as an electron – except heavier. The mass of a muon is 207 times the mass of an electron. </a:t>
            </a:r>
          </a:p>
          <a:p>
            <a:r>
              <a:rPr lang="en-US" dirty="0" smtClean="0"/>
              <a:t>Muons </a:t>
            </a:r>
            <a:r>
              <a:rPr lang="en-US" dirty="0"/>
              <a:t>are the product of the collision between cosmic rays and atmospheric </a:t>
            </a:r>
            <a:r>
              <a:rPr lang="en-US" dirty="0" smtClean="0"/>
              <a:t>nuclei</a:t>
            </a:r>
          </a:p>
          <a:p>
            <a:r>
              <a:rPr lang="en-US" dirty="0" smtClean="0"/>
              <a:t>Muons </a:t>
            </a:r>
            <a:r>
              <a:rPr lang="en-US" dirty="0"/>
              <a:t>are </a:t>
            </a:r>
            <a:r>
              <a:rPr lang="en-US" dirty="0" smtClean="0"/>
              <a:t>radioactive and </a:t>
            </a:r>
            <a:r>
              <a:rPr lang="en-US" dirty="0"/>
              <a:t>they decay with a half-life of 1.52 microseconds. </a:t>
            </a:r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31" y="2802890"/>
            <a:ext cx="3846576" cy="3017520"/>
          </a:xfrm>
        </p:spPr>
      </p:pic>
    </p:spTree>
    <p:extLst>
      <p:ext uri="{BB962C8B-B14F-4D97-AF65-F5344CB8AC3E}">
        <p14:creationId xmlns:p14="http://schemas.microsoft.com/office/powerpoint/2010/main" val="48251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3" name="Group 1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4" name="Rectangle 1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Oval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Oval 1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Oval 1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Oval 1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Oval 1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2" name="Rectangle 1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Muon Count vs Cloud </a:t>
            </a:r>
            <a:r>
              <a:rPr lang="en-US" sz="5400" b="0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Layer 1 Data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84" y="1177800"/>
            <a:ext cx="6261671" cy="4696254"/>
          </a:xfrm>
        </p:spPr>
      </p:pic>
    </p:spTree>
    <p:extLst>
      <p:ext uri="{BB962C8B-B14F-4D97-AF65-F5344CB8AC3E}">
        <p14:creationId xmlns:p14="http://schemas.microsoft.com/office/powerpoint/2010/main" val="27218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and Data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has built in functions which allow the user to generate defined tables which can be used for curve fitting and regression tools</a:t>
            </a:r>
          </a:p>
          <a:p>
            <a:pPr lvl="1"/>
            <a:r>
              <a:rPr lang="en-US" dirty="0" smtClean="0"/>
              <a:t>After researching the various curve fitting ideas we found that linear regression is the best tool that can be used for prediction from our data.</a:t>
            </a:r>
          </a:p>
          <a:p>
            <a:pPr lvl="1"/>
            <a:r>
              <a:rPr lang="en-US" dirty="0" smtClean="0"/>
              <a:t>How </a:t>
            </a:r>
            <a:r>
              <a:rPr lang="en-US" dirty="0" err="1" smtClean="0"/>
              <a:t>matlab</a:t>
            </a:r>
            <a:r>
              <a:rPr lang="en-US" dirty="0" smtClean="0"/>
              <a:t> function works is by using defined matrices of the same row length and developing linear regression for data set and using the other as a response variable</a:t>
            </a:r>
          </a:p>
          <a:p>
            <a:pPr lvl="1"/>
            <a:r>
              <a:rPr lang="en-US" dirty="0" smtClean="0"/>
              <a:t>Example : </a:t>
            </a:r>
          </a:p>
          <a:p>
            <a:pPr lvl="2"/>
            <a:r>
              <a:rPr lang="en-US" sz="1100" dirty="0" err="1">
                <a:solidFill>
                  <a:srgbClr val="FF0000"/>
                </a:solidFill>
              </a:rPr>
              <a:t>MuonCount_vs_TemperatureReadingLinearModel</a:t>
            </a:r>
            <a:r>
              <a:rPr lang="en-US" sz="1100" dirty="0">
                <a:solidFill>
                  <a:srgbClr val="FF0000"/>
                </a:solidFill>
              </a:rPr>
              <a:t> = </a:t>
            </a:r>
            <a:r>
              <a:rPr lang="en-US" sz="1100" dirty="0" err="1">
                <a:solidFill>
                  <a:srgbClr val="FF0000"/>
                </a:solidFill>
              </a:rPr>
              <a:t>fitlm</a:t>
            </a:r>
            <a:r>
              <a:rPr lang="en-US" sz="1100" dirty="0">
                <a:solidFill>
                  <a:srgbClr val="FF0000"/>
                </a:solidFill>
              </a:rPr>
              <a:t>(</a:t>
            </a:r>
            <a:r>
              <a:rPr lang="en-US" sz="1100" dirty="0" err="1">
                <a:solidFill>
                  <a:srgbClr val="FF0000"/>
                </a:solidFill>
              </a:rPr>
              <a:t>MuonCount_vs_TemperatureReadingTable</a:t>
            </a:r>
            <a:r>
              <a:rPr lang="en-US" sz="1100" dirty="0">
                <a:solidFill>
                  <a:srgbClr val="FF0000"/>
                </a:solidFill>
              </a:rPr>
              <a:t>, 'linear</a:t>
            </a:r>
            <a:r>
              <a:rPr lang="en-US" sz="1100" dirty="0" smtClean="0">
                <a:solidFill>
                  <a:srgbClr val="FF0000"/>
                </a:solidFill>
              </a:rPr>
              <a:t>');</a:t>
            </a:r>
          </a:p>
          <a:p>
            <a:pPr lvl="2"/>
            <a:r>
              <a:rPr lang="en-US" sz="1100" dirty="0">
                <a:solidFill>
                  <a:schemeClr val="tx1"/>
                </a:solidFill>
              </a:rPr>
              <a:t>T</a:t>
            </a:r>
            <a:r>
              <a:rPr lang="en-US" sz="1100" dirty="0" smtClean="0">
                <a:solidFill>
                  <a:schemeClr val="tx1"/>
                </a:solidFill>
              </a:rPr>
              <a:t>his command makes a linear regression model using a table of data points and muon count as the response variable </a:t>
            </a:r>
          </a:p>
          <a:p>
            <a:pPr lvl="2"/>
            <a:endParaRPr lang="en-US" sz="1100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90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 and Table for Muon Count vs Temperature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file:///</a:t>
            </a:r>
            <a:r>
              <a:rPr lang="en-US" dirty="0" smtClean="0">
                <a:hlinkClick r:id="rId2"/>
              </a:rPr>
              <a:t>Users/luciusanderson/Documents/FinalMatlab%20Presentation/Tables/MuonCount.html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1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www.hep.vanderbilt.edu</a:t>
            </a:r>
            <a:r>
              <a:rPr lang="en-US" dirty="0"/>
              <a:t>/~</a:t>
            </a:r>
            <a:r>
              <a:rPr lang="en-US" dirty="0" err="1" smtClean="0"/>
              <a:t>webstems</a:t>
            </a:r>
            <a:r>
              <a:rPr lang="en-US" dirty="0" smtClean="0"/>
              <a:t>/</a:t>
            </a:r>
            <a:r>
              <a:rPr lang="en-US" dirty="0" err="1" smtClean="0"/>
              <a:t>qnweb</a:t>
            </a:r>
            <a:r>
              <a:rPr lang="en-US" dirty="0" smtClean="0"/>
              <a:t>/</a:t>
            </a:r>
            <a:r>
              <a:rPr lang="en-US" dirty="0" err="1" smtClean="0"/>
              <a:t>qnpptr</a:t>
            </a:r>
            <a:r>
              <a:rPr lang="en-US" dirty="0" smtClean="0"/>
              <a:t>/</a:t>
            </a:r>
            <a:r>
              <a:rPr lang="en-US" dirty="0" err="1" smtClean="0"/>
              <a:t>What_is_a_Muon.pdf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www.quantumdiaries.org/wp-content/uploads/2010/04/muon.png</a:t>
            </a:r>
            <a:endParaRPr lang="en-US" dirty="0" smtClean="0"/>
          </a:p>
          <a:p>
            <a:r>
              <a:rPr lang="en-US" dirty="0">
                <a:hlinkClick r:id="rId3"/>
              </a:rPr>
              <a:t>http://phynp6.phy-astr.gsu.edu/~</a:t>
            </a:r>
            <a:r>
              <a:rPr lang="en-US" dirty="0" smtClean="0">
                <a:hlinkClick r:id="rId3"/>
              </a:rPr>
              <a:t>cosmic/index.html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http://phynp6.phy-astr.gsu.edu/wordpress/index.php/research/cosmic-ray-science-at-gsu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en.wikipedia.org/wiki/MesoWest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Dr.Xe</a:t>
            </a:r>
            <a:r>
              <a:rPr lang="en-US" dirty="0" smtClean="0"/>
              <a:t>-- </a:t>
            </a:r>
            <a:r>
              <a:rPr lang="en-US" dirty="0"/>
              <a:t>a </a:t>
            </a:r>
            <a:r>
              <a:rPr lang="en-US" dirty="0" smtClean="0"/>
              <a:t>physicist here at GSU, gave a presentation during the beginning of the semester covering his research of the Muon, exactly what it is, and his current findings 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Dr.Xe’s</a:t>
            </a:r>
            <a:r>
              <a:rPr lang="en-US" dirty="0" smtClean="0"/>
              <a:t> presentation, our group decided that it would be very interesting to analyze muon count and see if local weather factors/conditions affected the muon count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8" y="2441683"/>
            <a:ext cx="3578117" cy="3578117"/>
          </a:xfrm>
        </p:spPr>
      </p:pic>
    </p:spTree>
    <p:extLst>
      <p:ext uri="{BB962C8B-B14F-4D97-AF65-F5344CB8AC3E}">
        <p14:creationId xmlns:p14="http://schemas.microsoft.com/office/powerpoint/2010/main" val="676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 begin our studies, </a:t>
            </a:r>
            <a:r>
              <a:rPr lang="en-US" dirty="0" err="1" smtClean="0"/>
              <a:t>Andira</a:t>
            </a:r>
            <a:r>
              <a:rPr lang="en-US" dirty="0" smtClean="0"/>
              <a:t> and I first had to research the Muon Particle and develop a more key understanding.</a:t>
            </a:r>
          </a:p>
          <a:p>
            <a:r>
              <a:rPr lang="en-US" dirty="0" err="1" smtClean="0"/>
              <a:t>Andira</a:t>
            </a:r>
            <a:r>
              <a:rPr lang="en-US" dirty="0" smtClean="0"/>
              <a:t> and I made visits with </a:t>
            </a:r>
            <a:r>
              <a:rPr lang="en-US" dirty="0" err="1" smtClean="0"/>
              <a:t>Dr.Xe</a:t>
            </a:r>
            <a:r>
              <a:rPr lang="en-US" dirty="0" smtClean="0"/>
              <a:t> to gather more information</a:t>
            </a:r>
          </a:p>
          <a:p>
            <a:r>
              <a:rPr lang="en-US" dirty="0" smtClean="0"/>
              <a:t>We visited the physics department and received a tour and </a:t>
            </a:r>
            <a:r>
              <a:rPr lang="en-US" dirty="0" err="1" smtClean="0"/>
              <a:t>Dr.Xe</a:t>
            </a:r>
            <a:r>
              <a:rPr lang="en-US" dirty="0" smtClean="0"/>
              <a:t> and his graduate students showed us the location of where they take muon count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Dr.Xe’s</a:t>
            </a:r>
            <a:r>
              <a:rPr lang="en-US" dirty="0" smtClean="0"/>
              <a:t> team uses four distinct devices for monitoring cosmic ray activity:</a:t>
            </a:r>
          </a:p>
          <a:p>
            <a:pPr lvl="1"/>
            <a:r>
              <a:rPr lang="en-US" dirty="0" smtClean="0"/>
              <a:t>Pot Detector</a:t>
            </a:r>
          </a:p>
          <a:p>
            <a:pPr lvl="1"/>
            <a:r>
              <a:rPr lang="en-US" dirty="0" smtClean="0"/>
              <a:t>Four Paddle Detector</a:t>
            </a:r>
          </a:p>
          <a:p>
            <a:pPr lvl="1"/>
            <a:r>
              <a:rPr lang="en-US" dirty="0" smtClean="0"/>
              <a:t>Double Paddle Detector</a:t>
            </a:r>
          </a:p>
          <a:p>
            <a:pPr lvl="1"/>
            <a:r>
              <a:rPr lang="en-US" dirty="0" smtClean="0"/>
              <a:t>Weather Station Device </a:t>
            </a:r>
          </a:p>
        </p:txBody>
      </p:sp>
    </p:spTree>
    <p:extLst>
      <p:ext uri="{BB962C8B-B14F-4D97-AF65-F5344CB8AC3E}">
        <p14:creationId xmlns:p14="http://schemas.microsoft.com/office/powerpoint/2010/main" val="19533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Of Devices 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Pot Detector</a:t>
            </a:r>
            <a:endParaRPr lang="en-US" dirty="0"/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8" y="3179763"/>
            <a:ext cx="3786716" cy="2840037"/>
          </a:xfrm>
        </p:spPr>
      </p:pic>
      <p:sp>
        <p:nvSpPr>
          <p:cNvPr id="25" name="Text Placeholder 2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Four-Paddle Detector</a:t>
            </a:r>
            <a:endParaRPr lang="en-US" dirty="0"/>
          </a:p>
        </p:txBody>
      </p:sp>
      <p:pic>
        <p:nvPicPr>
          <p:cNvPr id="29" name="Content Placeholder 2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05" y="3179763"/>
            <a:ext cx="2130027" cy="2840037"/>
          </a:xfrm>
        </p:spPr>
      </p:pic>
      <p:sp>
        <p:nvSpPr>
          <p:cNvPr id="30" name="TextBox 29"/>
          <p:cNvSpPr txBox="1"/>
          <p:nvPr/>
        </p:nvSpPr>
        <p:spPr>
          <a:xfrm>
            <a:off x="1458097" y="6240162"/>
            <a:ext cx="422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Pot detector is </a:t>
            </a:r>
            <a:r>
              <a:rPr lang="en-US" sz="1000" dirty="0" smtClean="0"/>
              <a:t>basically </a:t>
            </a:r>
            <a:r>
              <a:rPr lang="en-US" sz="1000" dirty="0"/>
              <a:t>a cooking pot filled with liquid scintillator, which is why it is called "pot". The DAQ system is built with CAMAC and NIM </a:t>
            </a:r>
            <a:r>
              <a:rPr lang="en-US" sz="1000" dirty="0" smtClean="0"/>
              <a:t>modules.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7105135" y="6240162"/>
            <a:ext cx="341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Four-Paddle detector has four plastic scintillator plates. PMTs are connected with scintillators and protected by PVC pipe.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85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of Devices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Double-Paddle Detector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93" y="3179763"/>
            <a:ext cx="2130027" cy="28400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Weather Station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05" y="3179763"/>
            <a:ext cx="2130027" cy="2840037"/>
          </a:xfrm>
        </p:spPr>
      </p:pic>
      <p:sp>
        <p:nvSpPr>
          <p:cNvPr id="11" name="TextBox 10"/>
          <p:cNvSpPr txBox="1"/>
          <p:nvPr/>
        </p:nvSpPr>
        <p:spPr>
          <a:xfrm>
            <a:off x="1618735" y="6019800"/>
            <a:ext cx="3991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Double-Paddle detector has two plastic scintillator plates.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241059" y="6190735"/>
            <a:ext cx="3138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Weather station is installed on the roof of Natural </a:t>
            </a:r>
            <a:r>
              <a:rPr lang="en-US" sz="1000" dirty="0" smtClean="0"/>
              <a:t>Science </a:t>
            </a:r>
            <a:r>
              <a:rPr lang="en-US" sz="1000" dirty="0"/>
              <a:t>Center, Georgia State University.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517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9" name="Group 1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0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3" r="6387" b="2"/>
          <a:stretch/>
        </p:blipFill>
        <p:spPr>
          <a:xfrm rot="5400000">
            <a:off x="4950143" y="2810763"/>
            <a:ext cx="3067163" cy="299753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03" b="1"/>
          <a:stretch/>
        </p:blipFill>
        <p:spPr>
          <a:xfrm>
            <a:off x="8146220" y="2775951"/>
            <a:ext cx="299753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Images Captured from My Cellular Device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994368"/>
            <a:ext cx="3479800" cy="2609850"/>
          </a:xfrm>
        </p:spPr>
      </p:pic>
    </p:spTree>
    <p:extLst>
      <p:ext uri="{BB962C8B-B14F-4D97-AF65-F5344CB8AC3E}">
        <p14:creationId xmlns:p14="http://schemas.microsoft.com/office/powerpoint/2010/main" val="36501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Accumulation and Factors to be Analyzed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preliminary research in our project, the time came to accumulate data and analyze certain factors</a:t>
            </a:r>
          </a:p>
          <a:p>
            <a:r>
              <a:rPr lang="en-US" dirty="0" smtClean="0"/>
              <a:t>Data sets were accumulated from:</a:t>
            </a:r>
          </a:p>
          <a:p>
            <a:pPr lvl="1"/>
            <a:r>
              <a:rPr lang="en-US" dirty="0" err="1" smtClean="0"/>
              <a:t>Dr.Xe</a:t>
            </a:r>
            <a:r>
              <a:rPr lang="en-US" dirty="0" smtClean="0"/>
              <a:t> and his research team directly </a:t>
            </a:r>
          </a:p>
          <a:p>
            <a:pPr lvl="2"/>
            <a:r>
              <a:rPr lang="en-US" dirty="0" smtClean="0"/>
              <a:t>Dr. </a:t>
            </a:r>
            <a:r>
              <a:rPr lang="en-US" dirty="0" err="1" smtClean="0"/>
              <a:t>Xe</a:t>
            </a:r>
            <a:r>
              <a:rPr lang="en-US" dirty="0" smtClean="0"/>
              <a:t> gathers findings from his devices at various altitudes</a:t>
            </a:r>
          </a:p>
          <a:p>
            <a:pPr lvl="2"/>
            <a:r>
              <a:rPr lang="en-US" dirty="0" smtClean="0"/>
              <a:t>One device atop the roof, the other in the physics lab(for elevation variances)</a:t>
            </a:r>
          </a:p>
          <a:p>
            <a:pPr lvl="1"/>
            <a:r>
              <a:rPr lang="en-US" b="1" dirty="0" err="1" smtClean="0"/>
              <a:t>MesoWest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ongoing cooperative project, started in 1996, to provide access to current and archive weather observations across the United </a:t>
            </a:r>
            <a:r>
              <a:rPr lang="en-US" dirty="0" smtClean="0"/>
              <a:t>States.</a:t>
            </a:r>
          </a:p>
          <a:p>
            <a:pPr lvl="2"/>
            <a:r>
              <a:rPr lang="en-US" dirty="0" smtClean="0"/>
              <a:t>Taken from station KATL a weather station located near Hartsfield Jackson International airport, between 9-10 miles away from the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Accumulation and Factors to be Analyzed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collection of the data sets we had narrowed our analysis down to six factors: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Wind Speed</a:t>
            </a:r>
          </a:p>
          <a:p>
            <a:pPr lvl="1"/>
            <a:r>
              <a:rPr lang="en-US" dirty="0" smtClean="0"/>
              <a:t>Relative Humidity</a:t>
            </a:r>
          </a:p>
          <a:p>
            <a:pPr lvl="1"/>
            <a:r>
              <a:rPr lang="en-US" dirty="0" smtClean="0"/>
              <a:t>Cloud Layer 1</a:t>
            </a:r>
          </a:p>
          <a:p>
            <a:pPr lvl="1"/>
            <a:r>
              <a:rPr lang="en-US" dirty="0" err="1" smtClean="0"/>
              <a:t>DewPoint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2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213</TotalTime>
  <Words>768</Words>
  <Application>Microsoft Macintosh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Gothic</vt:lpstr>
      <vt:lpstr>Wingdings 3</vt:lpstr>
      <vt:lpstr>Arial</vt:lpstr>
      <vt:lpstr>Ion Boardroom</vt:lpstr>
      <vt:lpstr>Muon Response Analysis   An analysis of Muon count, Weather Conditions and their correlations </vt:lpstr>
      <vt:lpstr>What is a muon?</vt:lpstr>
      <vt:lpstr>Purpose </vt:lpstr>
      <vt:lpstr>Preliminary Research</vt:lpstr>
      <vt:lpstr>Images Of Devices </vt:lpstr>
      <vt:lpstr>Images of Devices</vt:lpstr>
      <vt:lpstr>Images Captured from My Cellular Device</vt:lpstr>
      <vt:lpstr>Data Accumulation and Factors to be Analyzed </vt:lpstr>
      <vt:lpstr>Data Accumulation and Factors to be Analyzed </vt:lpstr>
      <vt:lpstr>Data Accumulation and Factors to be Analyzed </vt:lpstr>
      <vt:lpstr>Data Accumulation and Factors to be Analyzed </vt:lpstr>
      <vt:lpstr>Data Plotting </vt:lpstr>
      <vt:lpstr>Data Plotting: Over time plots</vt:lpstr>
      <vt:lpstr>Data Plotting: Over time plots</vt:lpstr>
      <vt:lpstr>Muon Count vs Temperature Plot</vt:lpstr>
      <vt:lpstr>Muon Count vs Pressure  Plot</vt:lpstr>
      <vt:lpstr>Muon Count vs Wind Speed  Plot</vt:lpstr>
      <vt:lpstr>Muon Count vs Wind Humidity</vt:lpstr>
      <vt:lpstr>Muon Count vs Dew Point</vt:lpstr>
      <vt:lpstr>Muon Count vs Cloud Layer 1 Data</vt:lpstr>
      <vt:lpstr>Linear Regression and Data Analysis </vt:lpstr>
      <vt:lpstr>Linear Model and Table for Muon Count vs Temperature</vt:lpstr>
      <vt:lpstr>Acknowledgments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Muon response analysis </dc:title>
  <dc:creator>Lucius Anderson</dc:creator>
  <cp:lastModifiedBy>Lucius Anderson</cp:lastModifiedBy>
  <cp:revision>31</cp:revision>
  <dcterms:created xsi:type="dcterms:W3CDTF">2017-04-18T00:09:16Z</dcterms:created>
  <dcterms:modified xsi:type="dcterms:W3CDTF">2017-04-18T03:42:19Z</dcterms:modified>
</cp:coreProperties>
</file>